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9"/>
  </p:notesMasterIdLst>
  <p:handoutMasterIdLst>
    <p:handoutMasterId r:id="rId10"/>
  </p:handoutMasterIdLst>
  <p:sldIdLst>
    <p:sldId id="280" r:id="rId2"/>
    <p:sldId id="288" r:id="rId3"/>
    <p:sldId id="281" r:id="rId4"/>
    <p:sldId id="282" r:id="rId5"/>
    <p:sldId id="283" r:id="rId6"/>
    <p:sldId id="284" r:id="rId7"/>
    <p:sldId id="287" r:id="rId8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6" d="100"/>
          <a:sy n="116" d="100"/>
        </p:scale>
        <p:origin x="600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2024/10/20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2024/10/20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評論</a:t>
            </a:r>
            <a:r>
              <a:rPr lang="zh-TW" altLang="en-US" dirty="0" smtClean="0"/>
              <a:t>系統</a:t>
            </a:r>
            <a:endParaRPr lang="zh-TW" altLang="en-US" dirty="0"/>
          </a:p>
        </p:txBody>
      </p:sp>
      <p:pic>
        <p:nvPicPr>
          <p:cNvPr id="4" name="2024-10-20_23-07-3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44"/>
                </p14:media>
              </p:ext>
            </p:extLst>
          </p:nvPr>
        </p:nvPicPr>
        <p:blipFill rotWithShape="1">
          <a:blip r:embed="rId4"/>
          <a:srcRect t="8601" b="4748"/>
          <a:stretch>
            <a:fillRect/>
          </a:stretch>
        </p:blipFill>
        <p:spPr>
          <a:xfrm>
            <a:off x="152400" y="1052736"/>
            <a:ext cx="96012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評論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評論總覽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1088740"/>
            <a:ext cx="8640960" cy="907385"/>
          </a:xfrm>
          <a:prstGeom prst="rect">
            <a:avLst/>
          </a:prstGeom>
        </p:spPr>
      </p:pic>
      <p:sp>
        <p:nvSpPr>
          <p:cNvPr id="23" name="內容版面配置區 2"/>
          <p:cNvSpPr>
            <a:spLocks noGrp="1"/>
          </p:cNvSpPr>
          <p:nvPr>
            <p:ph idx="1"/>
          </p:nvPr>
        </p:nvSpPr>
        <p:spPr>
          <a:xfrm>
            <a:off x="632520" y="2245062"/>
            <a:ext cx="8640960" cy="535866"/>
          </a:xfrm>
        </p:spPr>
        <p:txBody>
          <a:bodyPr/>
          <a:lstStyle/>
          <a:p>
            <a:r>
              <a:rPr lang="zh-TW" altLang="en-US" dirty="0" smtClean="0"/>
              <a:t>根據排序方式</a:t>
            </a:r>
            <a:r>
              <a:rPr lang="zh-TW" altLang="en-US" dirty="0"/>
              <a:t>和</a:t>
            </a:r>
            <a:r>
              <a:rPr lang="zh-TW" altLang="en-US" dirty="0" smtClean="0"/>
              <a:t>關鍵字動態更新符合的評論</a:t>
            </a:r>
            <a:endParaRPr lang="en-US" altLang="zh-TW" dirty="0" smtClean="0"/>
          </a:p>
        </p:txBody>
      </p:sp>
      <p:sp>
        <p:nvSpPr>
          <p:cNvPr id="26" name="文字方塊 25"/>
          <p:cNvSpPr txBox="1"/>
          <p:nvPr/>
        </p:nvSpPr>
        <p:spPr>
          <a:xfrm>
            <a:off x="1023719" y="2845199"/>
            <a:ext cx="789184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前端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每次監聽到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搜尋欄位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變化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時，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Fetch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 向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後端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發出 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GET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 請求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後端 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接收請求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並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取得查詢參數，使用 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Spring Data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JPA 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向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資料庫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請求資料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資料庫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返回資料給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後端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後端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收到資料後以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JSON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 格式回傳給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前端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solidFill>
                  <a:schemeClr val="accent4"/>
                </a:solidFill>
                <a:latin typeface="+mn-ea"/>
              </a:rPr>
              <a:t>前端 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JavaScript 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更新畫面</a:t>
            </a:r>
          </a:p>
        </p:txBody>
      </p:sp>
    </p:spTree>
    <p:extLst>
      <p:ext uri="{BB962C8B-B14F-4D97-AF65-F5344CB8AC3E}">
        <p14:creationId xmlns:p14="http://schemas.microsoft.com/office/powerpoint/2010/main" val="12220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評論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評論全文</a:t>
            </a:r>
            <a:endParaRPr lang="zh-TW" altLang="en-US" dirty="0"/>
          </a:p>
        </p:txBody>
      </p:sp>
      <p:sp>
        <p:nvSpPr>
          <p:cNvPr id="23" name="內容版面配置區 2"/>
          <p:cNvSpPr>
            <a:spLocks noGrp="1"/>
          </p:cNvSpPr>
          <p:nvPr>
            <p:ph idx="1"/>
          </p:nvPr>
        </p:nvSpPr>
        <p:spPr>
          <a:xfrm>
            <a:off x="632520" y="996955"/>
            <a:ext cx="8640960" cy="53586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根據使用者權限改變畫面渲染</a:t>
            </a:r>
            <a:endParaRPr lang="en-US" altLang="zh-TW" dirty="0" smtClean="0"/>
          </a:p>
        </p:txBody>
      </p:sp>
      <p:sp>
        <p:nvSpPr>
          <p:cNvPr id="26" name="文字方塊 25"/>
          <p:cNvSpPr txBox="1"/>
          <p:nvPr/>
        </p:nvSpPr>
        <p:spPr>
          <a:xfrm>
            <a:off x="1023719" y="1556792"/>
            <a:ext cx="5697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後端處理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從 </a:t>
            </a:r>
            <a:r>
              <a:rPr lang="en-US" altLang="zh-TW" dirty="0" err="1">
                <a:solidFill>
                  <a:schemeClr val="bg1"/>
                </a:solidFill>
                <a:latin typeface="+mn-ea"/>
              </a:rPr>
              <a:t>HttpSession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 獲得登入中的 </a:t>
            </a:r>
            <a:r>
              <a:rPr lang="en-US" altLang="zh-TW" dirty="0" err="1">
                <a:solidFill>
                  <a:schemeClr val="bg1"/>
                </a:solidFill>
                <a:latin typeface="+mn-ea"/>
              </a:rPr>
              <a:t>userUid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透過 </a:t>
            </a:r>
            <a:r>
              <a:rPr lang="en-US" altLang="zh-TW" dirty="0" err="1">
                <a:solidFill>
                  <a:schemeClr val="bg1"/>
                </a:solidFill>
                <a:latin typeface="+mn-ea"/>
              </a:rPr>
              <a:t>userUid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 查詢該帳戶是否為文章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作者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 畫面渲染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根據查詢結果，透過 </a:t>
            </a:r>
            <a:r>
              <a:rPr lang="en-US" altLang="zh-TW" dirty="0" err="1" smtClean="0">
                <a:solidFill>
                  <a:schemeClr val="bg1"/>
                </a:solidFill>
                <a:latin typeface="+mn-ea"/>
              </a:rPr>
              <a:t>Thymeleaf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控制畫面渲染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975750"/>
              </p:ext>
            </p:extLst>
          </p:nvPr>
        </p:nvGraphicFramePr>
        <p:xfrm>
          <a:off x="2207821" y="3510097"/>
          <a:ext cx="3763094" cy="520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r:id="rId3" imgW="9815760" imgH="1358640" progId="">
                  <p:embed/>
                </p:oleObj>
              </mc:Choice>
              <mc:Fallback>
                <p:oleObj r:id="rId3" imgW="9815760" imgH="1358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7821" y="3510097"/>
                        <a:ext cx="3763094" cy="520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336078"/>
              </p:ext>
            </p:extLst>
          </p:nvPr>
        </p:nvGraphicFramePr>
        <p:xfrm>
          <a:off x="2207821" y="4506006"/>
          <a:ext cx="3763094" cy="516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r:id="rId5" imgW="9815760" imgH="1345680" progId="">
                  <p:embed/>
                </p:oleObj>
              </mc:Choice>
              <mc:Fallback>
                <p:oleObj r:id="rId5" imgW="9815760" imgH="1345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7821" y="4506006"/>
                        <a:ext cx="3763094" cy="516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931032"/>
              </p:ext>
            </p:extLst>
          </p:nvPr>
        </p:nvGraphicFramePr>
        <p:xfrm>
          <a:off x="2216696" y="5495746"/>
          <a:ext cx="3763094" cy="520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r:id="rId7" imgW="9815760" imgH="1358640" progId="">
                  <p:embed/>
                </p:oleObj>
              </mc:Choice>
              <mc:Fallback>
                <p:oleObj r:id="rId7" imgW="9815760" imgH="1358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16696" y="5495746"/>
                        <a:ext cx="3763094" cy="520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794451" y="3177712"/>
            <a:ext cx="554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bg1"/>
                </a:solidFill>
              </a:rPr>
              <a:t>未登入用戶：僅點讚按鈕，點擊會提示需登入才能點讚</a:t>
            </a:r>
            <a:endParaRPr lang="en-US" altLang="zh-TW" sz="1600" dirty="0" smtClean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794451" y="4167452"/>
            <a:ext cx="427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chemeClr val="bg1"/>
                </a:solidFill>
              </a:rPr>
              <a:t>已登入用戶：顯示點讚、書籤、檢舉按鈕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794451" y="5157192"/>
            <a:ext cx="7013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bg1"/>
                </a:solidFill>
              </a:rPr>
              <a:t>文章作者</a:t>
            </a:r>
            <a:r>
              <a:rPr lang="zh-TW" altLang="en-US" sz="1600" dirty="0" smtClean="0">
                <a:solidFill>
                  <a:schemeClr val="bg1"/>
                </a:solidFill>
              </a:rPr>
              <a:t>：顯示點讚、書籤、檢舉、編輯文章、刪除文章按鈕</a:t>
            </a:r>
          </a:p>
        </p:txBody>
      </p:sp>
    </p:spTree>
    <p:extLst>
      <p:ext uri="{BB962C8B-B14F-4D97-AF65-F5344CB8AC3E}">
        <p14:creationId xmlns:p14="http://schemas.microsoft.com/office/powerpoint/2010/main" val="35490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評論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評論全文</a:t>
            </a:r>
            <a:endParaRPr lang="zh-TW" altLang="en-US" dirty="0"/>
          </a:p>
        </p:txBody>
      </p:sp>
      <p:sp>
        <p:nvSpPr>
          <p:cNvPr id="23" name="內容版面配置區 2"/>
          <p:cNvSpPr>
            <a:spLocks noGrp="1"/>
          </p:cNvSpPr>
          <p:nvPr>
            <p:ph idx="1"/>
          </p:nvPr>
        </p:nvSpPr>
        <p:spPr>
          <a:xfrm>
            <a:off x="632520" y="996955"/>
            <a:ext cx="8640960" cy="535866"/>
          </a:xfrm>
        </p:spPr>
        <p:txBody>
          <a:bodyPr>
            <a:normAutofit/>
          </a:bodyPr>
          <a:lstStyle/>
          <a:p>
            <a:r>
              <a:rPr lang="zh-TW" altLang="en-US" dirty="0"/>
              <a:t>按讚</a:t>
            </a:r>
            <a:r>
              <a:rPr lang="zh-TW" altLang="en-US" dirty="0" smtClean="0"/>
              <a:t>、加入書籤、檢舉文章</a:t>
            </a:r>
            <a:endParaRPr lang="en-US" altLang="zh-TW" dirty="0" smtClean="0"/>
          </a:p>
        </p:txBody>
      </p:sp>
      <p:sp>
        <p:nvSpPr>
          <p:cNvPr id="26" name="文字方塊 25"/>
          <p:cNvSpPr txBox="1"/>
          <p:nvPr/>
        </p:nvSpPr>
        <p:spPr>
          <a:xfrm>
            <a:off x="1023718" y="1556792"/>
            <a:ext cx="8249761" cy="419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後端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當用戶進入頁面時，查詢該文章的按讚、書籤和檢舉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記錄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根據查詢結果，使用 </a:t>
            </a:r>
            <a:r>
              <a:rPr lang="en-US" altLang="zh-TW" dirty="0" err="1" smtClean="0">
                <a:solidFill>
                  <a:schemeClr val="bg1"/>
                </a:solidFill>
                <a:latin typeface="+mn-ea"/>
              </a:rPr>
              <a:t>Thymeleaf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控制畫面渲染顯示按鈕狀態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 前端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監聽按鈕點擊事件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每次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點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擊按鈕時，根據用戶的記錄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發出 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PUT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/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DELETE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/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GET 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請求</a:t>
            </a:r>
            <a:endParaRPr lang="en-US" altLang="zh-TW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後</a:t>
            </a:r>
            <a:r>
              <a:rPr lang="zh-TW" altLang="en-US" dirty="0">
                <a:solidFill>
                  <a:schemeClr val="accent4"/>
                </a:solidFill>
                <a:latin typeface="+mn-ea"/>
              </a:rPr>
              <a:t>端</a:t>
            </a:r>
            <a:endParaRPr lang="en-US" altLang="zh-TW" dirty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向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資料庫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發出請求，並將結果回傳給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前端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accent4"/>
                </a:solidFill>
                <a:latin typeface="+mn-ea"/>
              </a:rPr>
              <a:t>前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bg1"/>
                </a:solidFill>
                <a:latin typeface="+mn-ea"/>
              </a:rPr>
              <a:t>JavaScript 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根據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後端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返回的消息更新畫面</a:t>
            </a:r>
            <a:endParaRPr lang="en-US" altLang="zh-TW" dirty="0">
              <a:solidFill>
                <a:schemeClr val="accent4"/>
              </a:solidFill>
              <a:latin typeface="+mn-ea"/>
            </a:endParaRPr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967761"/>
              </p:ext>
            </p:extLst>
          </p:nvPr>
        </p:nvGraphicFramePr>
        <p:xfrm>
          <a:off x="6177136" y="5292492"/>
          <a:ext cx="1273399" cy="584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r:id="rId3" imgW="2958480" imgH="1358640" progId="">
                  <p:embed/>
                </p:oleObj>
              </mc:Choice>
              <mc:Fallback>
                <p:oleObj r:id="rId3" imgW="2958480" imgH="1358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7136" y="5292492"/>
                        <a:ext cx="1273399" cy="584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470443"/>
              </p:ext>
            </p:extLst>
          </p:nvPr>
        </p:nvGraphicFramePr>
        <p:xfrm>
          <a:off x="7653299" y="5294991"/>
          <a:ext cx="1273400" cy="582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r:id="rId5" imgW="2971080" imgH="1358640" progId="">
                  <p:embed/>
                </p:oleObj>
              </mc:Choice>
              <mc:Fallback>
                <p:oleObj r:id="rId5" imgW="2971080" imgH="13586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53299" y="5294991"/>
                        <a:ext cx="1273400" cy="582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878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評論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新增</a:t>
            </a:r>
            <a:r>
              <a:rPr lang="en-US" altLang="zh-TW" dirty="0" smtClean="0"/>
              <a:t>/</a:t>
            </a:r>
            <a:r>
              <a:rPr lang="zh-TW" altLang="en-US" dirty="0" smtClean="0"/>
              <a:t>編輯評論</a:t>
            </a:r>
            <a:endParaRPr lang="zh-TW" altLang="en-US" dirty="0"/>
          </a:p>
        </p:txBody>
      </p:sp>
      <p:sp>
        <p:nvSpPr>
          <p:cNvPr id="23" name="內容版面配置區 2"/>
          <p:cNvSpPr>
            <a:spLocks noGrp="1"/>
          </p:cNvSpPr>
          <p:nvPr>
            <p:ph idx="1"/>
          </p:nvPr>
        </p:nvSpPr>
        <p:spPr>
          <a:xfrm>
            <a:off x="632520" y="996955"/>
            <a:ext cx="8640960" cy="53586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登入帳戶判斷</a:t>
            </a:r>
            <a:endParaRPr lang="en-US" altLang="zh-TW" dirty="0" smtClean="0"/>
          </a:p>
        </p:txBody>
      </p:sp>
      <p:sp>
        <p:nvSpPr>
          <p:cNvPr id="26" name="文字方塊 25"/>
          <p:cNvSpPr txBox="1"/>
          <p:nvPr/>
        </p:nvSpPr>
        <p:spPr>
          <a:xfrm>
            <a:off x="1023718" y="1556792"/>
            <a:ext cx="82497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後端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從 </a:t>
            </a:r>
            <a:r>
              <a:rPr lang="en-US" altLang="zh-TW" dirty="0" err="1">
                <a:solidFill>
                  <a:schemeClr val="bg1"/>
                </a:solidFill>
                <a:latin typeface="+mn-ea"/>
              </a:rPr>
              <a:t>HttpSession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 獲得登入中的 </a:t>
            </a:r>
            <a:r>
              <a:rPr lang="en-US" altLang="zh-TW" dirty="0" err="1" smtClean="0">
                <a:solidFill>
                  <a:schemeClr val="bg1"/>
                </a:solidFill>
                <a:latin typeface="+mn-ea"/>
              </a:rPr>
              <a:t>userUid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dirty="0" err="1">
                <a:solidFill>
                  <a:schemeClr val="bg1"/>
                </a:solidFill>
                <a:latin typeface="+mn-ea"/>
              </a:rPr>
              <a:t>Intercepter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 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限制只有已登入用戶才能進入該頁面</a:t>
            </a:r>
            <a:endParaRPr lang="en-US" altLang="zh-TW" dirty="0">
              <a:solidFill>
                <a:schemeClr val="bg1"/>
              </a:solidFill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若查無 </a:t>
            </a:r>
            <a:r>
              <a:rPr lang="en-US" altLang="zh-TW" dirty="0" err="1" smtClean="0">
                <a:solidFill>
                  <a:schemeClr val="bg1"/>
                </a:solidFill>
                <a:latin typeface="+mn-ea"/>
              </a:rPr>
              <a:t>userUid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 則直接導向登入頁面</a:t>
            </a:r>
            <a:endParaRPr lang="en-US" altLang="zh-TW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欲編輯文章的作者與登入中帳戶相符，進入編輯狀態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若為編輯，</a:t>
            </a:r>
            <a:r>
              <a:rPr lang="zh-TW" altLang="en-US" dirty="0" smtClean="0">
                <a:solidFill>
                  <a:schemeClr val="accent1"/>
                </a:solidFill>
                <a:latin typeface="+mn-ea"/>
              </a:rPr>
              <a:t>使用 </a:t>
            </a:r>
            <a:r>
              <a:rPr lang="en-US" altLang="zh-TW" dirty="0" err="1" smtClean="0">
                <a:solidFill>
                  <a:schemeClr val="accent1"/>
                </a:solidFill>
                <a:latin typeface="+mn-ea"/>
              </a:rPr>
              <a:t>Thymeleaf</a:t>
            </a:r>
            <a:r>
              <a:rPr lang="en-US" altLang="zh-TW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zh-TW" altLang="en-US" dirty="0" smtClean="0">
                <a:solidFill>
                  <a:schemeClr val="accent1"/>
                </a:solidFill>
                <a:latin typeface="+mn-ea"/>
              </a:rPr>
              <a:t>將原本的資料設為預設值</a:t>
            </a:r>
            <a:endParaRPr lang="en-US" altLang="zh-TW" dirty="0" smtClean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 前端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如為編輯狀態，進入頁面後直接發出 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GET 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請求取得原先上傳的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圖片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985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評論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新增</a:t>
            </a:r>
            <a:r>
              <a:rPr lang="en-US" altLang="zh-TW" dirty="0" smtClean="0"/>
              <a:t>/</a:t>
            </a:r>
            <a:r>
              <a:rPr lang="zh-TW" altLang="en-US" dirty="0" smtClean="0"/>
              <a:t>編輯評論</a:t>
            </a:r>
            <a:endParaRPr lang="zh-TW" altLang="en-US" dirty="0"/>
          </a:p>
        </p:txBody>
      </p:sp>
      <p:sp>
        <p:nvSpPr>
          <p:cNvPr id="23" name="內容版面配置區 2"/>
          <p:cNvSpPr>
            <a:spLocks noGrp="1"/>
          </p:cNvSpPr>
          <p:nvPr>
            <p:ph idx="1"/>
          </p:nvPr>
        </p:nvSpPr>
        <p:spPr>
          <a:xfrm>
            <a:off x="632520" y="996955"/>
            <a:ext cx="8640960" cy="53586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送出評論</a:t>
            </a:r>
            <a:endParaRPr lang="en-US" altLang="zh-TW" dirty="0" smtClean="0"/>
          </a:p>
        </p:txBody>
      </p:sp>
      <p:sp>
        <p:nvSpPr>
          <p:cNvPr id="26" name="文字方塊 25"/>
          <p:cNvSpPr txBox="1"/>
          <p:nvPr/>
        </p:nvSpPr>
        <p:spPr>
          <a:xfrm>
            <a:off x="1023718" y="1556792"/>
            <a:ext cx="824976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accent4"/>
                </a:solidFill>
                <a:latin typeface="+mn-ea"/>
              </a:rPr>
              <a:t>前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Fetch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 向後端發出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Http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 請求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新增評論：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POST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編輯評論：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PUT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若用戶有刪除原先上傳的圖片，另外發出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DELETE 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請求</a:t>
            </a:r>
            <a:endParaRPr lang="en-US" altLang="zh-TW" dirty="0" smtClean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 後端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依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收到的請求呼叫相應的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前端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根據</a:t>
            </a:r>
            <a:r>
              <a:rPr lang="zh-TW" altLang="en-US" dirty="0">
                <a:solidFill>
                  <a:schemeClr val="accent4"/>
                </a:solidFill>
                <a:latin typeface="+mn-ea"/>
              </a:rPr>
              <a:t>後端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返回的狀態，自動跳轉回評論總覽頁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面</a:t>
            </a:r>
            <a:endParaRPr lang="en-US" altLang="zh-TW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04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聯繫我們</a:t>
            </a:r>
            <a:endParaRPr lang="zh-TW" altLang="en-US" dirty="0"/>
          </a:p>
        </p:txBody>
      </p:sp>
      <p:sp>
        <p:nvSpPr>
          <p:cNvPr id="23" name="內容版面配置區 2"/>
          <p:cNvSpPr>
            <a:spLocks noGrp="1"/>
          </p:cNvSpPr>
          <p:nvPr>
            <p:ph idx="1"/>
          </p:nvPr>
        </p:nvSpPr>
        <p:spPr>
          <a:xfrm>
            <a:off x="632520" y="996955"/>
            <a:ext cx="8640960" cy="53586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自動</a:t>
            </a:r>
            <a:r>
              <a:rPr lang="zh-TW" altLang="en-US" dirty="0"/>
              <a:t>確認信</a:t>
            </a:r>
            <a:endParaRPr lang="en-US" altLang="zh-TW" dirty="0" smtClean="0"/>
          </a:p>
        </p:txBody>
      </p:sp>
      <p:sp>
        <p:nvSpPr>
          <p:cNvPr id="26" name="文字方塊 25"/>
          <p:cNvSpPr txBox="1"/>
          <p:nvPr/>
        </p:nvSpPr>
        <p:spPr>
          <a:xfrm>
            <a:off x="1023718" y="1556792"/>
            <a:ext cx="82497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solidFill>
                  <a:schemeClr val="accent4"/>
                </a:solidFill>
                <a:latin typeface="+mn-ea"/>
              </a:rPr>
              <a:t>前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收到表單資料，使用 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Fetch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 向後端發出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POST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 請求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accent1"/>
                </a:solidFill>
                <a:latin typeface="+mn-ea"/>
              </a:rPr>
              <a:t>畫面提示使用者正在傳送資料</a:t>
            </a:r>
            <a:endParaRPr lang="en-US" altLang="zh-TW" dirty="0" smtClean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 後端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將表單資料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Spring Data JPA 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存入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資料庫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solidFill>
                  <a:schemeClr val="accent4"/>
                </a:solidFill>
                <a:latin typeface="+mn-ea"/>
              </a:rPr>
              <a:t>資料庫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返回儲存成功的資料給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後端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 後端</a:t>
            </a:r>
            <a:endParaRPr lang="en-US" altLang="zh-TW" dirty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準備寄送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Spring Boot Mail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zh-TW" dirty="0" smtClean="0">
              <a:solidFill>
                <a:schemeClr val="bg1"/>
              </a:solidFill>
              <a:latin typeface="+mn-ea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設置 </a:t>
            </a:r>
            <a:r>
              <a:rPr lang="en-US" altLang="zh-TW" dirty="0" err="1" smtClean="0">
                <a:solidFill>
                  <a:schemeClr val="bg1"/>
                </a:solidFill>
                <a:latin typeface="+mn-ea"/>
              </a:rPr>
              <a:t>MimeMessage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，收件地址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為表單中填寫的 </a:t>
            </a:r>
            <a:r>
              <a:rPr lang="en-US" altLang="zh-TW" dirty="0" smtClean="0">
                <a:solidFill>
                  <a:schemeClr val="bg1"/>
                </a:solidFill>
                <a:latin typeface="+mn-ea"/>
              </a:rPr>
              <a:t>Email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dirty="0" err="1" smtClean="0">
                <a:solidFill>
                  <a:schemeClr val="bg1"/>
                </a:solidFill>
                <a:latin typeface="+mn-ea"/>
              </a:rPr>
              <a:t>Thymeleaf</a:t>
            </a: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 進行信件模板渲染</a:t>
            </a:r>
            <a:endParaRPr lang="en-US" altLang="zh-TW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使用 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SMTP 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方式寄送 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SSL/TLS 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加密信件</a:t>
            </a:r>
            <a:endParaRPr lang="en-US" altLang="zh-TW" dirty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回傳狀態給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前端</a:t>
            </a:r>
            <a:endParaRPr lang="en-US" altLang="zh-TW" dirty="0">
              <a:solidFill>
                <a:schemeClr val="accent4"/>
              </a:solidFill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solidFill>
                  <a:schemeClr val="accent4"/>
                </a:solidFill>
                <a:latin typeface="+mn-ea"/>
              </a:rPr>
              <a:t> </a:t>
            </a:r>
            <a:r>
              <a:rPr lang="zh-TW" altLang="en-US" dirty="0" smtClean="0">
                <a:solidFill>
                  <a:schemeClr val="accent4"/>
                </a:solidFill>
                <a:latin typeface="+mn-ea"/>
              </a:rPr>
              <a:t>前端</a:t>
            </a:r>
            <a:endParaRPr lang="en-US" altLang="zh-TW" dirty="0" smtClean="0">
              <a:solidFill>
                <a:schemeClr val="accent4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chemeClr val="bg1"/>
                </a:solidFill>
                <a:latin typeface="+mn-ea"/>
              </a:rPr>
              <a:t>清除傳送成功的表單資料</a:t>
            </a:r>
            <a:endParaRPr lang="en-US" altLang="zh-TW" dirty="0">
              <a:solidFill>
                <a:schemeClr val="bg1"/>
              </a:solidFill>
              <a:latin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1"/>
                </a:solidFill>
                <a:latin typeface="+mn-ea"/>
              </a:rPr>
              <a:t>隱藏</a:t>
            </a:r>
            <a:r>
              <a:rPr lang="zh-TW" altLang="en-US" dirty="0" smtClean="0">
                <a:solidFill>
                  <a:schemeClr val="accent1"/>
                </a:solidFill>
                <a:latin typeface="+mn-ea"/>
              </a:rPr>
              <a:t>傳送中提示，顯示管理員已收到表單並寄發確認信</a:t>
            </a:r>
            <a:endParaRPr lang="en-US" altLang="zh-TW" dirty="0" smtClean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423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672</TotalTime>
  <Words>527</Words>
  <Application>Microsoft Office PowerPoint</Application>
  <PresentationFormat>A4 紙張 (210x297 公釐)</PresentationFormat>
  <Paragraphs>74</Paragraphs>
  <Slides>7</Slides>
  <Notes>0</Notes>
  <HiddenSlides>0</HiddenSlides>
  <MMClips>1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0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新細明體</vt:lpstr>
      <vt:lpstr>Arial</vt:lpstr>
      <vt:lpstr>Calibri</vt:lpstr>
      <vt:lpstr>Wingdings</vt:lpstr>
      <vt:lpstr>2020簡報範本_light</vt:lpstr>
      <vt:lpstr>評論系統</vt:lpstr>
      <vt:lpstr>評論系統-評論總覽</vt:lpstr>
      <vt:lpstr>評論系統-評論全文</vt:lpstr>
      <vt:lpstr>評論系統-評論全文</vt:lpstr>
      <vt:lpstr>評論系統-新增/編輯評論</vt:lpstr>
      <vt:lpstr>評論系統-新增/編輯評論</vt:lpstr>
      <vt:lpstr>聯繫我們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Nora</cp:lastModifiedBy>
  <cp:revision>97</cp:revision>
  <dcterms:created xsi:type="dcterms:W3CDTF">2021-04-12T00:49:08Z</dcterms:created>
  <dcterms:modified xsi:type="dcterms:W3CDTF">2024-10-20T15:54:15Z</dcterms:modified>
  <cp:category/>
</cp:coreProperties>
</file>